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hape 9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4" name="Shape 13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 Ruststofwisseling (Basic Metabolic Rate) is het aantal Kcal dat je lichaam verbrandt om de grondstofwisseling te onderhouden.</a:t>
            </a:r>
          </a:p>
          <a:p>
            <a:pPr/>
            <a:r>
              <a:t>De grondstofwisseling is de stofwisseling die nodig is om de minimale hoeveelheid energie te leveren die noodzakelijk is voor primaire levensprocessen van een organisme (ademen, groei botten, spijsvertering, hartslag etc.)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0" name="Shape 14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 weinig slaap: https://www.rtl.nl/video/67b3b5d6-75f4-16e6-8a49-8b3d7147eab2/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tekst"/>
          <p:cNvSpPr txBox="1"/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13" name="Hoofdtekst - niveau één…"/>
          <p:cNvSpPr txBox="1"/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pic>
        <p:nvPicPr>
          <p:cNvPr id="14" name="BF_Logo_Int.jpeg" descr="BF_Logo_Int.jpeg"/>
          <p:cNvPicPr>
            <a:picLocks noChangeAspect="1"/>
          </p:cNvPicPr>
          <p:nvPr/>
        </p:nvPicPr>
        <p:blipFill>
          <a:blip r:embed="rId2">
            <a:extLst/>
          </a:blip>
          <a:srcRect l="0" t="24994" r="0" b="24994"/>
          <a:stretch>
            <a:fillRect/>
          </a:stretch>
        </p:blipFill>
        <p:spPr>
          <a:xfrm>
            <a:off x="10298043" y="6158700"/>
            <a:ext cx="1844006" cy="652215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23" name="Hoofdtekst - niveau éé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4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eltekst"/>
          <p:cNvSpPr txBox="1"/>
          <p:nvPr>
            <p:ph type="title"/>
          </p:nvPr>
        </p:nvSpPr>
        <p:spPr>
          <a:xfrm>
            <a:off x="963084" y="4406901"/>
            <a:ext cx="10363201" cy="1362077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Titeltekst</a:t>
            </a:r>
          </a:p>
        </p:txBody>
      </p:sp>
      <p:sp>
        <p:nvSpPr>
          <p:cNvPr id="32" name="Hoofdtekst - niveau één…"/>
          <p:cNvSpPr txBox="1"/>
          <p:nvPr>
            <p:ph type="body" sz="quarter" idx="1"/>
          </p:nvPr>
        </p:nvSpPr>
        <p:spPr>
          <a:xfrm>
            <a:off x="963084" y="2906713"/>
            <a:ext cx="103632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3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41" name="Hoofdtekst - niveau één…"/>
          <p:cNvSpPr txBox="1"/>
          <p:nvPr>
            <p:ph type="body" sz="half" idx="1"/>
          </p:nvPr>
        </p:nvSpPr>
        <p:spPr>
          <a:xfrm>
            <a:off x="609600" y="1600200"/>
            <a:ext cx="5384800" cy="452596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2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50" name="Hoofdtekst - niveau één…"/>
          <p:cNvSpPr txBox="1"/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1pPr>
            <a:lvl2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2pPr>
            <a:lvl3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3pPr>
            <a:lvl4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4pPr>
            <a:lvl5pPr marL="0" indent="0">
              <a:spcBef>
                <a:spcPts val="500"/>
              </a:spcBef>
              <a:buSzTx/>
              <a:buFontTx/>
              <a:buNone/>
              <a:defRPr b="1" sz="24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51" name="Tijdelijke aanduiding voor tekst 4"/>
          <p:cNvSpPr/>
          <p:nvPr>
            <p:ph type="body" sz="quarter" idx="13"/>
          </p:nvPr>
        </p:nvSpPr>
        <p:spPr>
          <a:xfrm>
            <a:off x="6193367" y="1535111"/>
            <a:ext cx="5389036" cy="639765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2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60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BF_Logo_Int.jpeg" descr="BF_Logo_Int.jpeg"/>
          <p:cNvPicPr>
            <a:picLocks noChangeAspect="1"/>
          </p:cNvPicPr>
          <p:nvPr/>
        </p:nvPicPr>
        <p:blipFill>
          <a:blip r:embed="rId2">
            <a:extLst/>
          </a:blip>
          <a:srcRect l="0" t="24994" r="0" b="24994"/>
          <a:stretch>
            <a:fillRect/>
          </a:stretch>
        </p:blipFill>
        <p:spPr>
          <a:xfrm>
            <a:off x="10298043" y="6158700"/>
            <a:ext cx="1844006" cy="652215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eltekst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Titeltekst</a:t>
            </a:r>
          </a:p>
        </p:txBody>
      </p:sp>
      <p:sp>
        <p:nvSpPr>
          <p:cNvPr id="76" name="Hoofdtekst - niveau één…"/>
          <p:cNvSpPr txBox="1"/>
          <p:nvPr>
            <p:ph type="body" idx="1"/>
          </p:nvPr>
        </p:nvSpPr>
        <p:spPr>
          <a:xfrm>
            <a:off x="4766733" y="273050"/>
            <a:ext cx="6815667" cy="5853115"/>
          </a:xfrm>
          <a:prstGeom prst="rect">
            <a:avLst/>
          </a:prstGeom>
        </p:spPr>
        <p:txBody>
          <a:bodyPr/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77" name="Tijdelijke aanduiding voor tekst 3"/>
          <p:cNvSpPr/>
          <p:nvPr>
            <p:ph type="body" sz="half" idx="13"/>
          </p:nvPr>
        </p:nvSpPr>
        <p:spPr>
          <a:xfrm>
            <a:off x="609599" y="1435101"/>
            <a:ext cx="401108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8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eltekst"/>
          <p:cNvSpPr txBox="1"/>
          <p:nvPr>
            <p:ph type="title"/>
          </p:nvPr>
        </p:nvSpPr>
        <p:spPr>
          <a:xfrm>
            <a:off x="2389715" y="4800600"/>
            <a:ext cx="73152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Titeltekst</a:t>
            </a:r>
          </a:p>
        </p:txBody>
      </p:sp>
      <p:sp>
        <p:nvSpPr>
          <p:cNvPr id="86" name="Tijdelijke aanduiding voor afbeelding 2"/>
          <p:cNvSpPr/>
          <p:nvPr>
            <p:ph type="pic" sz="half" idx="13"/>
          </p:nvPr>
        </p:nvSpPr>
        <p:spPr>
          <a:xfrm>
            <a:off x="2389715" y="612775"/>
            <a:ext cx="73152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7" name="Hoofdtekst - niveau één…"/>
          <p:cNvSpPr txBox="1"/>
          <p:nvPr>
            <p:ph type="body" sz="quarter" idx="1"/>
          </p:nvPr>
        </p:nvSpPr>
        <p:spPr>
          <a:xfrm>
            <a:off x="2389715" y="5367337"/>
            <a:ext cx="73152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88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kst"/>
          <p:cNvSpPr txBox="1"/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Titeltekst</a:t>
            </a:r>
          </a:p>
        </p:txBody>
      </p:sp>
      <p:sp>
        <p:nvSpPr>
          <p:cNvPr id="3" name="Hoofdtekst - niveau één…"/>
          <p:cNvSpPr txBox="1"/>
          <p:nvPr>
            <p:ph type="body" idx="1"/>
          </p:nvPr>
        </p:nvSpPr>
        <p:spPr>
          <a:xfrm>
            <a:off x="609600" y="1600200"/>
            <a:ext cx="10972800" cy="4525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pic>
        <p:nvPicPr>
          <p:cNvPr id="4" name="BF_Logo_Int.jpeg" descr="BF_Logo_Int.jpeg"/>
          <p:cNvPicPr>
            <a:picLocks noChangeAspect="1"/>
          </p:cNvPicPr>
          <p:nvPr/>
        </p:nvPicPr>
        <p:blipFill>
          <a:blip r:embed="rId2">
            <a:extLst/>
          </a:blip>
          <a:srcRect l="0" t="24994" r="0" b="24994"/>
          <a:stretch>
            <a:fillRect/>
          </a:stretch>
        </p:blipFill>
        <p:spPr>
          <a:xfrm>
            <a:off x="10298043" y="6158700"/>
            <a:ext cx="1844006" cy="652215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Dianummer"/>
          <p:cNvSpPr txBox="1"/>
          <p:nvPr>
            <p:ph type="sldNum" sz="quarter" idx="2"/>
          </p:nvPr>
        </p:nvSpPr>
        <p:spPr>
          <a:xfrm>
            <a:off x="11323779" y="6414763"/>
            <a:ext cx="258622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457200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el 1"/>
          <p:cNvSpPr txBox="1"/>
          <p:nvPr>
            <p:ph type="title"/>
          </p:nvPr>
        </p:nvSpPr>
        <p:spPr>
          <a:xfrm>
            <a:off x="1745942" y="2217684"/>
            <a:ext cx="8229601" cy="1143002"/>
          </a:xfrm>
          <a:prstGeom prst="rect">
            <a:avLst/>
          </a:prstGeom>
        </p:spPr>
        <p:txBody>
          <a:bodyPr/>
          <a:lstStyle/>
          <a:p>
            <a:pPr defTabSz="416051">
              <a:defRPr sz="3500"/>
            </a:pPr>
            <a:r>
              <a:t>Vítejte na 1. workshop </a:t>
            </a:r>
            <a:br/>
            <a:r>
              <a:t>Jak vzniká výsledek</a:t>
            </a:r>
          </a:p>
        </p:txBody>
      </p:sp>
      <p:pic>
        <p:nvPicPr>
          <p:cNvPr id="98" name="Tijdelijke aanduiding voor inhoud 4" descr="Tijdelijke aanduiding voor inhoud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3841" y="3360685"/>
            <a:ext cx="4134249" cy="3621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Tijdelijke aanduiding voor inhoud 8" descr="Tijdelijke aanduiding voor inhoud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"/>
            <a:ext cx="12160213" cy="20862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el 1"/>
          <p:cNvSpPr txBox="1"/>
          <p:nvPr>
            <p:ph type="ctrTitle"/>
          </p:nvPr>
        </p:nvSpPr>
        <p:spPr>
          <a:xfrm>
            <a:off x="914400" y="2180072"/>
            <a:ext cx="10363200" cy="1470027"/>
          </a:xfrm>
          <a:prstGeom prst="rect">
            <a:avLst/>
          </a:prstGeom>
        </p:spPr>
        <p:txBody>
          <a:bodyPr/>
          <a:lstStyle/>
          <a:p>
            <a:pPr>
              <a:defRPr sz="3600"/>
            </a:pPr>
            <a:r>
              <a:t>‘název centra’ Závod v hubnutí</a:t>
            </a:r>
            <a:br/>
            <a:r>
              <a:t>1. workshop: jak vzniká výsledek</a:t>
            </a:r>
          </a:p>
        </p:txBody>
      </p:sp>
      <p:sp>
        <p:nvSpPr>
          <p:cNvPr id="102" name="Ondertitel 2"/>
          <p:cNvSpPr txBox="1"/>
          <p:nvPr>
            <p:ph type="subTitle" sz="half" idx="1"/>
          </p:nvPr>
        </p:nvSpPr>
        <p:spPr>
          <a:xfrm>
            <a:off x="531607" y="3650098"/>
            <a:ext cx="9745018" cy="2672228"/>
          </a:xfrm>
          <a:prstGeom prst="rect">
            <a:avLst/>
          </a:prstGeom>
        </p:spPr>
        <p:txBody>
          <a:bodyPr/>
          <a:lstStyle/>
          <a:p>
            <a:pPr marL="457200" indent="-457200" algn="l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0000"/>
                </a:solidFill>
              </a:defRPr>
            </a:pPr>
            <a:r>
              <a:t>Cesta k výsledkům</a:t>
            </a:r>
          </a:p>
          <a:p>
            <a:pPr marL="457200" indent="-457200" algn="l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0000"/>
                </a:solidFill>
              </a:defRPr>
            </a:pPr>
            <a:r>
              <a:t>Klidový metabolismus</a:t>
            </a:r>
          </a:p>
          <a:p>
            <a:pPr marL="457200" indent="-457200" algn="l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0000"/>
                </a:solidFill>
              </a:defRPr>
            </a:pPr>
            <a:r>
              <a:t>Porucha metabolismu</a:t>
            </a:r>
          </a:p>
          <a:p>
            <a:pPr marL="457200" indent="-457200" algn="l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0000"/>
                </a:solidFill>
              </a:defRPr>
            </a:pPr>
            <a:r>
              <a:t>Organizace stravování</a:t>
            </a:r>
          </a:p>
          <a:p>
            <a:pPr marL="457200" indent="-457200" algn="l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0000"/>
                </a:solidFill>
              </a:defRPr>
            </a:pPr>
            <a:r>
              <a:t>Množství potravin</a:t>
            </a:r>
          </a:p>
          <a:p>
            <a:pPr marL="457200" indent="-457200" algn="l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0000"/>
                </a:solidFill>
              </a:defRPr>
            </a:pPr>
            <a:r>
              <a:t>Dotazy</a:t>
            </a:r>
          </a:p>
        </p:txBody>
      </p:sp>
      <p:pic>
        <p:nvPicPr>
          <p:cNvPr id="103" name="Afbeelding 6" descr="Afbeelding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21800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Tijdelijke aanduiding voor inhoud 3"/>
          <p:cNvGrpSpPr/>
          <p:nvPr/>
        </p:nvGrpSpPr>
        <p:grpSpPr>
          <a:xfrm>
            <a:off x="1995047" y="2868160"/>
            <a:ext cx="3521540" cy="3899003"/>
            <a:chOff x="0" y="0"/>
            <a:chExt cx="3521539" cy="3899002"/>
          </a:xfrm>
        </p:grpSpPr>
        <p:grpSp>
          <p:nvGrpSpPr>
            <p:cNvPr id="107" name="Groepeer"/>
            <p:cNvGrpSpPr/>
            <p:nvPr/>
          </p:nvGrpSpPr>
          <p:grpSpPr>
            <a:xfrm>
              <a:off x="671554" y="837323"/>
              <a:ext cx="2163159" cy="2163159"/>
              <a:chOff x="-1" y="-1"/>
              <a:chExt cx="2163158" cy="2163158"/>
            </a:xfrm>
          </p:grpSpPr>
          <p:sp>
            <p:nvSpPr>
              <p:cNvPr id="105" name="Cirkel"/>
              <p:cNvSpPr/>
              <p:nvPr/>
            </p:nvSpPr>
            <p:spPr>
              <a:xfrm>
                <a:off x="-2" y="-2"/>
                <a:ext cx="2163159" cy="2163159"/>
              </a:xfrm>
              <a:prstGeom prst="ellipse">
                <a:avLst/>
              </a:prstGeom>
              <a:solidFill>
                <a:schemeClr val="accent5">
                  <a:alpha val="50000"/>
                </a:scheme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1377950">
                  <a:lnSpc>
                    <a:spcPct val="90000"/>
                  </a:lnSpc>
                  <a:spcBef>
                    <a:spcPts val="700"/>
                  </a:spcBef>
                  <a:defRPr sz="3100"/>
                </a:pPr>
              </a:p>
            </p:txBody>
          </p:sp>
          <p:sp>
            <p:nvSpPr>
              <p:cNvPr id="106" name="Výsledek"/>
              <p:cNvSpPr txBox="1"/>
              <p:nvPr/>
            </p:nvSpPr>
            <p:spPr>
              <a:xfrm>
                <a:off x="316787" y="842952"/>
                <a:ext cx="1529583" cy="47725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39368" tIns="39368" rIns="39368" bIns="39368" numCol="1" anchor="ctr">
                <a:spAutoFit/>
              </a:bodyPr>
              <a:lstStyle>
                <a:lvl1pPr algn="ctr" defTabSz="1377950">
                  <a:lnSpc>
                    <a:spcPct val="90000"/>
                  </a:lnSpc>
                  <a:spcBef>
                    <a:spcPts val="1300"/>
                  </a:spcBef>
                  <a:defRPr sz="3000"/>
                </a:lvl1pPr>
              </a:lstStyle>
              <a:p>
                <a:pPr/>
                <a:r>
                  <a:t>Výsledek</a:t>
                </a:r>
              </a:p>
            </p:txBody>
          </p:sp>
        </p:grpSp>
        <p:grpSp>
          <p:nvGrpSpPr>
            <p:cNvPr id="110" name="Groepeer"/>
            <p:cNvGrpSpPr/>
            <p:nvPr/>
          </p:nvGrpSpPr>
          <p:grpSpPr>
            <a:xfrm>
              <a:off x="1219980" y="0"/>
              <a:ext cx="1081581" cy="1081580"/>
              <a:chOff x="0" y="0"/>
              <a:chExt cx="1081579" cy="1081579"/>
            </a:xfrm>
          </p:grpSpPr>
          <p:sp>
            <p:nvSpPr>
              <p:cNvPr id="108" name="Cirkel"/>
              <p:cNvSpPr/>
              <p:nvPr/>
            </p:nvSpPr>
            <p:spPr>
              <a:xfrm>
                <a:off x="0" y="0"/>
                <a:ext cx="1081580" cy="1081580"/>
              </a:xfrm>
              <a:prstGeom prst="ellipse">
                <a:avLst/>
              </a:prstGeom>
              <a:solidFill>
                <a:srgbClr val="49CFAE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ts val="700"/>
                  </a:spcBef>
                  <a:defRPr sz="1200"/>
                </a:pPr>
              </a:p>
            </p:txBody>
          </p:sp>
          <p:sp>
            <p:nvSpPr>
              <p:cNvPr id="109" name="Výběr potravin"/>
              <p:cNvSpPr txBox="1"/>
              <p:nvPr/>
            </p:nvSpPr>
            <p:spPr>
              <a:xfrm>
                <a:off x="158393" y="359709"/>
                <a:ext cx="764793" cy="36216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5240" tIns="15240" rIns="15240" bIns="15240" numCol="1" anchor="ctr">
                <a:spAutoFit/>
              </a:bodyPr>
              <a:lstStyle>
                <a:lvl1pPr algn="ctr" defTabSz="533400">
                  <a:lnSpc>
                    <a:spcPct val="90000"/>
                  </a:lnSpc>
                  <a:spcBef>
                    <a:spcPts val="500"/>
                  </a:spcBef>
                  <a:defRPr sz="1200"/>
                </a:lvl1pPr>
              </a:lstStyle>
              <a:p>
                <a:pPr/>
                <a:r>
                  <a:t>Výběr potravin</a:t>
                </a:r>
              </a:p>
            </p:txBody>
          </p:sp>
        </p:grpSp>
        <p:grpSp>
          <p:nvGrpSpPr>
            <p:cNvPr id="113" name="Groepeer"/>
            <p:cNvGrpSpPr/>
            <p:nvPr/>
          </p:nvGrpSpPr>
          <p:grpSpPr>
            <a:xfrm>
              <a:off x="2439959" y="704354"/>
              <a:ext cx="1081581" cy="1081581"/>
              <a:chOff x="0" y="0"/>
              <a:chExt cx="1081580" cy="1081580"/>
            </a:xfrm>
          </p:grpSpPr>
          <p:sp>
            <p:nvSpPr>
              <p:cNvPr id="111" name="Cirkel"/>
              <p:cNvSpPr/>
              <p:nvPr/>
            </p:nvSpPr>
            <p:spPr>
              <a:xfrm>
                <a:off x="0" y="0"/>
                <a:ext cx="1081581" cy="1081581"/>
              </a:xfrm>
              <a:prstGeom prst="ellipse">
                <a:avLst/>
              </a:prstGeom>
              <a:solidFill>
                <a:srgbClr val="47D872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ts val="700"/>
                  </a:spcBef>
                  <a:defRPr sz="1200"/>
                </a:pPr>
              </a:p>
            </p:txBody>
          </p:sp>
          <p:sp>
            <p:nvSpPr>
              <p:cNvPr id="112" name="Množství potravin"/>
              <p:cNvSpPr txBox="1"/>
              <p:nvPr/>
            </p:nvSpPr>
            <p:spPr>
              <a:xfrm>
                <a:off x="158393" y="359710"/>
                <a:ext cx="764794" cy="36215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5240" tIns="15240" rIns="15240" bIns="15240" numCol="1" anchor="ctr">
                <a:spAutoFit/>
              </a:bodyPr>
              <a:lstStyle>
                <a:lvl1pPr algn="ctr" defTabSz="533400">
                  <a:lnSpc>
                    <a:spcPct val="90000"/>
                  </a:lnSpc>
                  <a:spcBef>
                    <a:spcPts val="500"/>
                  </a:spcBef>
                  <a:defRPr sz="1200"/>
                </a:lvl1pPr>
              </a:lstStyle>
              <a:p>
                <a:pPr/>
                <a:r>
                  <a:t>Množství potravin</a:t>
                </a:r>
              </a:p>
            </p:txBody>
          </p:sp>
        </p:grpSp>
        <p:grpSp>
          <p:nvGrpSpPr>
            <p:cNvPr id="116" name="Groepeer"/>
            <p:cNvGrpSpPr/>
            <p:nvPr/>
          </p:nvGrpSpPr>
          <p:grpSpPr>
            <a:xfrm>
              <a:off x="2439959" y="2113065"/>
              <a:ext cx="1081581" cy="1081581"/>
              <a:chOff x="0" y="0"/>
              <a:chExt cx="1081580" cy="1081580"/>
            </a:xfrm>
          </p:grpSpPr>
          <p:sp>
            <p:nvSpPr>
              <p:cNvPr id="114" name="Cirkel"/>
              <p:cNvSpPr/>
              <p:nvPr/>
            </p:nvSpPr>
            <p:spPr>
              <a:xfrm>
                <a:off x="0" y="0"/>
                <a:ext cx="1081581" cy="1081581"/>
              </a:xfrm>
              <a:prstGeom prst="ellipse">
                <a:avLst/>
              </a:prstGeom>
              <a:solidFill>
                <a:srgbClr val="60E146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ts val="700"/>
                  </a:spcBef>
                  <a:defRPr sz="1200"/>
                </a:pPr>
              </a:p>
            </p:txBody>
          </p:sp>
          <p:sp>
            <p:nvSpPr>
              <p:cNvPr id="115" name="Organizace stravování"/>
              <p:cNvSpPr txBox="1"/>
              <p:nvPr/>
            </p:nvSpPr>
            <p:spPr>
              <a:xfrm>
                <a:off x="158393" y="359710"/>
                <a:ext cx="764794" cy="36215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5240" tIns="15240" rIns="15240" bIns="15240" numCol="1" anchor="ctr">
                <a:spAutoFit/>
              </a:bodyPr>
              <a:lstStyle>
                <a:lvl1pPr algn="ctr" defTabSz="533400">
                  <a:lnSpc>
                    <a:spcPct val="90000"/>
                  </a:lnSpc>
                  <a:spcBef>
                    <a:spcPts val="500"/>
                  </a:spcBef>
                  <a:defRPr sz="1200"/>
                </a:lvl1pPr>
              </a:lstStyle>
              <a:p>
                <a:pPr/>
                <a:r>
                  <a:t>Organizace stravování</a:t>
                </a:r>
              </a:p>
            </p:txBody>
          </p:sp>
        </p:grpSp>
        <p:grpSp>
          <p:nvGrpSpPr>
            <p:cNvPr id="119" name="Groepeer"/>
            <p:cNvGrpSpPr/>
            <p:nvPr/>
          </p:nvGrpSpPr>
          <p:grpSpPr>
            <a:xfrm>
              <a:off x="1219980" y="2817422"/>
              <a:ext cx="1081581" cy="1081581"/>
              <a:chOff x="0" y="0"/>
              <a:chExt cx="1081579" cy="1081580"/>
            </a:xfrm>
          </p:grpSpPr>
          <p:sp>
            <p:nvSpPr>
              <p:cNvPr id="117" name="Cirkel"/>
              <p:cNvSpPr/>
              <p:nvPr/>
            </p:nvSpPr>
            <p:spPr>
              <a:xfrm>
                <a:off x="0" y="0"/>
                <a:ext cx="1081580" cy="1081581"/>
              </a:xfrm>
              <a:prstGeom prst="ellipse">
                <a:avLst/>
              </a:prstGeom>
              <a:solidFill>
                <a:srgbClr val="ACE946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ts val="700"/>
                  </a:spcBef>
                  <a:defRPr sz="1200"/>
                </a:pPr>
              </a:p>
            </p:txBody>
          </p:sp>
          <p:sp>
            <p:nvSpPr>
              <p:cNvPr id="118" name="Koučink"/>
              <p:cNvSpPr txBox="1"/>
              <p:nvPr/>
            </p:nvSpPr>
            <p:spPr>
              <a:xfrm>
                <a:off x="158393" y="447117"/>
                <a:ext cx="764793" cy="187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5240" tIns="15240" rIns="15240" bIns="15240" numCol="1" anchor="ctr">
                <a:spAutoFit/>
              </a:bodyPr>
              <a:lstStyle>
                <a:lvl1pPr algn="ctr" defTabSz="533400">
                  <a:lnSpc>
                    <a:spcPct val="90000"/>
                  </a:lnSpc>
                  <a:spcBef>
                    <a:spcPts val="500"/>
                  </a:spcBef>
                  <a:defRPr sz="1200"/>
                </a:lvl1pPr>
              </a:lstStyle>
              <a:p>
                <a:pPr/>
                <a:r>
                  <a:t>Koučink</a:t>
                </a:r>
              </a:p>
            </p:txBody>
          </p:sp>
        </p:grpSp>
        <p:grpSp>
          <p:nvGrpSpPr>
            <p:cNvPr id="122" name="Groepeer"/>
            <p:cNvGrpSpPr/>
            <p:nvPr/>
          </p:nvGrpSpPr>
          <p:grpSpPr>
            <a:xfrm>
              <a:off x="0" y="2113065"/>
              <a:ext cx="1081581" cy="1081581"/>
              <a:chOff x="0" y="0"/>
              <a:chExt cx="1081579" cy="1081580"/>
            </a:xfrm>
          </p:grpSpPr>
          <p:sp>
            <p:nvSpPr>
              <p:cNvPr id="120" name="Cirkel"/>
              <p:cNvSpPr/>
              <p:nvPr/>
            </p:nvSpPr>
            <p:spPr>
              <a:xfrm>
                <a:off x="0" y="0"/>
                <a:ext cx="1081580" cy="1081581"/>
              </a:xfrm>
              <a:prstGeom prst="ellipse">
                <a:avLst/>
              </a:prstGeom>
              <a:solidFill>
                <a:srgbClr val="F0E146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ts val="700"/>
                  </a:spcBef>
                  <a:defRPr sz="1200"/>
                </a:pPr>
              </a:p>
            </p:txBody>
          </p:sp>
          <p:sp>
            <p:nvSpPr>
              <p:cNvPr id="121" name="Pohyb"/>
              <p:cNvSpPr txBox="1"/>
              <p:nvPr/>
            </p:nvSpPr>
            <p:spPr>
              <a:xfrm>
                <a:off x="158392" y="447117"/>
                <a:ext cx="764793" cy="1873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5240" tIns="15240" rIns="15240" bIns="15240" numCol="1" anchor="ctr">
                <a:spAutoFit/>
              </a:bodyPr>
              <a:lstStyle>
                <a:lvl1pPr algn="ctr" defTabSz="533400">
                  <a:lnSpc>
                    <a:spcPct val="90000"/>
                  </a:lnSpc>
                  <a:spcBef>
                    <a:spcPts val="500"/>
                  </a:spcBef>
                  <a:defRPr sz="1200"/>
                </a:lvl1pPr>
              </a:lstStyle>
              <a:p>
                <a:pPr/>
                <a:r>
                  <a:t>Pohyb</a:t>
                </a:r>
              </a:p>
            </p:txBody>
          </p:sp>
        </p:grpSp>
        <p:grpSp>
          <p:nvGrpSpPr>
            <p:cNvPr id="125" name="Groepeer"/>
            <p:cNvGrpSpPr/>
            <p:nvPr/>
          </p:nvGrpSpPr>
          <p:grpSpPr>
            <a:xfrm>
              <a:off x="0" y="704354"/>
              <a:ext cx="1081581" cy="1081581"/>
              <a:chOff x="0" y="0"/>
              <a:chExt cx="1081579" cy="1081580"/>
            </a:xfrm>
          </p:grpSpPr>
          <p:sp>
            <p:nvSpPr>
              <p:cNvPr id="123" name="Cirkel"/>
              <p:cNvSpPr/>
              <p:nvPr/>
            </p:nvSpPr>
            <p:spPr>
              <a:xfrm>
                <a:off x="0" y="0"/>
                <a:ext cx="1081580" cy="1081581"/>
              </a:xfrm>
              <a:prstGeom prst="ellipse">
                <a:avLst/>
              </a:prstGeom>
              <a:solidFill>
                <a:schemeClr val="accent6">
                  <a:alpha val="50000"/>
                </a:scheme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533400">
                  <a:lnSpc>
                    <a:spcPct val="90000"/>
                  </a:lnSpc>
                  <a:spcBef>
                    <a:spcPts val="700"/>
                  </a:spcBef>
                  <a:defRPr sz="1200"/>
                </a:pPr>
              </a:p>
            </p:txBody>
          </p:sp>
          <p:sp>
            <p:nvSpPr>
              <p:cNvPr id="124" name="Měřím = vím"/>
              <p:cNvSpPr txBox="1"/>
              <p:nvPr/>
            </p:nvSpPr>
            <p:spPr>
              <a:xfrm>
                <a:off x="158392" y="359710"/>
                <a:ext cx="764793" cy="36215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5240" tIns="15240" rIns="15240" bIns="15240" numCol="1" anchor="ctr">
                <a:spAutoFit/>
              </a:bodyPr>
              <a:lstStyle>
                <a:lvl1pPr algn="ctr" defTabSz="533400">
                  <a:lnSpc>
                    <a:spcPct val="90000"/>
                  </a:lnSpc>
                  <a:spcBef>
                    <a:spcPts val="500"/>
                  </a:spcBef>
                  <a:defRPr sz="1200"/>
                </a:lvl1pPr>
              </a:lstStyle>
              <a:p>
                <a:pPr/>
                <a:r>
                  <a:t>Měřím = vím</a:t>
                </a:r>
              </a:p>
            </p:txBody>
          </p:sp>
        </p:grpSp>
      </p:grpSp>
      <p:sp>
        <p:nvSpPr>
          <p:cNvPr id="127" name="Titel 1"/>
          <p:cNvSpPr txBox="1"/>
          <p:nvPr/>
        </p:nvSpPr>
        <p:spPr>
          <a:xfrm>
            <a:off x="6072197" y="2759811"/>
            <a:ext cx="6119805" cy="653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457200">
              <a:defRPr sz="4400"/>
            </a:lvl1pPr>
          </a:lstStyle>
          <a:p>
            <a:pPr/>
            <a:r>
              <a:t>        Cesta k výsledkům</a:t>
            </a:r>
          </a:p>
        </p:txBody>
      </p:sp>
      <p:pic>
        <p:nvPicPr>
          <p:cNvPr id="128" name="Afbeelding 2" descr="Afbeelding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24263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el 1"/>
          <p:cNvSpPr txBox="1"/>
          <p:nvPr>
            <p:ph type="ctrTitle"/>
          </p:nvPr>
        </p:nvSpPr>
        <p:spPr>
          <a:xfrm>
            <a:off x="846499" y="2124261"/>
            <a:ext cx="10363201" cy="1470027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Klidový metabolismus</a:t>
            </a:r>
          </a:p>
        </p:txBody>
      </p:sp>
      <p:sp>
        <p:nvSpPr>
          <p:cNvPr id="131" name="Ondertitel 2"/>
          <p:cNvSpPr txBox="1"/>
          <p:nvPr>
            <p:ph type="subTitle" idx="1"/>
          </p:nvPr>
        </p:nvSpPr>
        <p:spPr>
          <a:xfrm>
            <a:off x="353593" y="3429000"/>
            <a:ext cx="9873807" cy="3549438"/>
          </a:xfrm>
          <a:prstGeom prst="rect">
            <a:avLst/>
          </a:prstGeom>
        </p:spPr>
        <p:txBody>
          <a:bodyPr/>
          <a:lstStyle/>
          <a:p>
            <a:pPr algn="l"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Co je to klidový metabolismus?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BMR: energie, kterou vaše tělo spaluje pro udržení bazálního metabolismu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Klidový metabolismus: energie pro dýchání, růst kostí, trávení, srdeční tep atd.</a:t>
            </a:r>
          </a:p>
        </p:txBody>
      </p:sp>
      <p:pic>
        <p:nvPicPr>
          <p:cNvPr id="132" name="Afbeelding 6" descr="Afbeelding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-175997"/>
            <a:ext cx="12192000" cy="24655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itel 1"/>
          <p:cNvSpPr txBox="1"/>
          <p:nvPr>
            <p:ph type="ctrTitle"/>
          </p:nvPr>
        </p:nvSpPr>
        <p:spPr>
          <a:xfrm>
            <a:off x="731469" y="2062332"/>
            <a:ext cx="10363201" cy="750881"/>
          </a:xfrm>
          <a:prstGeom prst="rect">
            <a:avLst/>
          </a:prstGeom>
        </p:spPr>
        <p:txBody>
          <a:bodyPr/>
          <a:lstStyle/>
          <a:p>
            <a:pPr>
              <a:defRPr b="1" sz="3900">
                <a:latin typeface="+mn-lt"/>
                <a:ea typeface="+mn-ea"/>
                <a:cs typeface="+mn-cs"/>
                <a:sym typeface="Helvetica"/>
              </a:defRPr>
            </a:pPr>
            <a:r>
              <a:t>Porucha</a:t>
            </a:r>
            <a:r>
              <a:rPr b="0">
                <a:latin typeface="+mj-lt"/>
                <a:ea typeface="+mj-ea"/>
                <a:cs typeface="+mj-cs"/>
                <a:sym typeface="Calibri"/>
              </a:rPr>
              <a:t> metabolismu</a:t>
            </a:r>
          </a:p>
        </p:txBody>
      </p:sp>
      <p:sp>
        <p:nvSpPr>
          <p:cNvPr id="137" name="Ondertitel 2"/>
          <p:cNvSpPr txBox="1"/>
          <p:nvPr>
            <p:ph type="subTitle" idx="1"/>
          </p:nvPr>
        </p:nvSpPr>
        <p:spPr>
          <a:xfrm>
            <a:off x="573796" y="2813211"/>
            <a:ext cx="9745018" cy="3639061"/>
          </a:xfrm>
          <a:prstGeom prst="rect">
            <a:avLst/>
          </a:prstGeom>
        </p:spPr>
        <p:txBody>
          <a:bodyPr/>
          <a:lstStyle/>
          <a:p>
            <a:pPr algn="l" defTabSz="438911">
              <a:lnSpc>
                <a:spcPct val="80000"/>
              </a:lnSpc>
              <a:spcBef>
                <a:spcPts val="500"/>
              </a:spcBef>
              <a:defRPr b="1" sz="2592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Jak je možné, že málo jídla a hodně pohybu nevede ke ztrátě hmotnosti? 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defRPr b="1" sz="2592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  <a:r>
              <a:t>Metabolismus je regulován hormony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  <a:r>
              <a:t>Hlad (příliš velká negativní energetická bilance)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  <a:r>
              <a:t>Stres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  <a:r>
              <a:t>Nemoc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  <a:r>
              <a:t>Léky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  <a:r>
              <a:t>Nedostatek odpočinku</a:t>
            </a:r>
          </a:p>
        </p:txBody>
      </p:sp>
      <p:pic>
        <p:nvPicPr>
          <p:cNvPr id="138" name="Afbeelding 6" descr="Afbeelding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-3701"/>
            <a:ext cx="12192000" cy="20660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itel 1"/>
          <p:cNvSpPr txBox="1"/>
          <p:nvPr>
            <p:ph type="ctrTitle"/>
          </p:nvPr>
        </p:nvSpPr>
        <p:spPr>
          <a:xfrm>
            <a:off x="501315" y="2142979"/>
            <a:ext cx="10320565" cy="811932"/>
          </a:xfrm>
          <a:prstGeom prst="rect">
            <a:avLst/>
          </a:prstGeom>
        </p:spPr>
        <p:txBody>
          <a:bodyPr/>
          <a:lstStyle/>
          <a:p>
            <a:pPr/>
            <a:r>
              <a:t>Výběr potravin</a:t>
            </a:r>
          </a:p>
        </p:txBody>
      </p:sp>
      <p:sp>
        <p:nvSpPr>
          <p:cNvPr id="143" name="Ondertitel 2"/>
          <p:cNvSpPr txBox="1"/>
          <p:nvPr>
            <p:ph type="subTitle" idx="1"/>
          </p:nvPr>
        </p:nvSpPr>
        <p:spPr>
          <a:xfrm>
            <a:off x="572919" y="3050164"/>
            <a:ext cx="10559681" cy="3575200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80000"/>
              </a:lnSpc>
              <a:spcBef>
                <a:spcPts val="600"/>
              </a:spcBef>
              <a:buSzPct val="100000"/>
              <a:buFont typeface="Arial"/>
              <a:buChar char="•"/>
              <a:defRPr sz="2700">
                <a:solidFill>
                  <a:srgbClr val="000000"/>
                </a:solidFill>
              </a:defRPr>
            </a:pPr>
            <a:r>
              <a:t>Podle jídelníčku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buSzPct val="100000"/>
              <a:buFont typeface="Arial"/>
              <a:buChar char="•"/>
              <a:defRPr sz="2700">
                <a:solidFill>
                  <a:srgbClr val="000000"/>
                </a:solidFill>
              </a:defRPr>
            </a:pPr>
            <a:r>
              <a:t>Prostřednictvím seznamu náhradních potravin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defRPr sz="2700">
                <a:solidFill>
                  <a:srgbClr val="000000"/>
                </a:solidFill>
              </a:defRPr>
            </a:pPr>
          </a:p>
          <a:p>
            <a:pPr algn="l">
              <a:lnSpc>
                <a:spcPct val="80000"/>
              </a:lnSpc>
              <a:spcBef>
                <a:spcPts val="600"/>
              </a:spcBef>
              <a:defRPr sz="2700">
                <a:solidFill>
                  <a:srgbClr val="000000"/>
                </a:solidFill>
              </a:defRPr>
            </a:pPr>
            <a:r>
              <a:t>Tipy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buSzPct val="100000"/>
              <a:buFont typeface="Arial"/>
              <a:buChar char="•"/>
              <a:defRPr sz="2700">
                <a:solidFill>
                  <a:srgbClr val="000000"/>
                </a:solidFill>
              </a:defRPr>
            </a:pPr>
            <a:r>
              <a:t>Pít dostatečné množství vody (2 litry denně)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buSzPct val="100000"/>
              <a:buFont typeface="Arial"/>
              <a:buChar char="•"/>
              <a:defRPr sz="2700">
                <a:solidFill>
                  <a:srgbClr val="000000"/>
                </a:solidFill>
              </a:defRPr>
            </a:pPr>
            <a:r>
              <a:t>Používat seznam náhradních potravin</a:t>
            </a:r>
          </a:p>
          <a:p>
            <a:pPr algn="l">
              <a:lnSpc>
                <a:spcPct val="80000"/>
              </a:lnSpc>
              <a:spcBef>
                <a:spcPts val="600"/>
              </a:spcBef>
              <a:buSzPct val="100000"/>
              <a:buFont typeface="Arial"/>
              <a:buChar char="•"/>
              <a:defRPr sz="2700">
                <a:solidFill>
                  <a:srgbClr val="000000"/>
                </a:solidFill>
              </a:defRPr>
            </a:pPr>
            <a:r>
              <a:t>Používat aplikaci</a:t>
            </a:r>
          </a:p>
        </p:txBody>
      </p:sp>
      <p:pic>
        <p:nvPicPr>
          <p:cNvPr id="144" name="Afbeelding 6" descr="Afbeelding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21429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itel 1"/>
          <p:cNvSpPr txBox="1"/>
          <p:nvPr>
            <p:ph type="ctrTitle"/>
          </p:nvPr>
        </p:nvSpPr>
        <p:spPr>
          <a:xfrm>
            <a:off x="758977" y="2569848"/>
            <a:ext cx="10363201" cy="1470027"/>
          </a:xfrm>
          <a:prstGeom prst="rect">
            <a:avLst/>
          </a:prstGeom>
        </p:spPr>
        <p:txBody>
          <a:bodyPr/>
          <a:lstStyle/>
          <a:p>
            <a:pPr/>
            <a:r>
              <a:t>Množství potravin</a:t>
            </a:r>
          </a:p>
        </p:txBody>
      </p:sp>
      <p:sp>
        <p:nvSpPr>
          <p:cNvPr id="147" name="Ondertitel 2"/>
          <p:cNvSpPr txBox="1"/>
          <p:nvPr>
            <p:ph type="subTitle" sz="half" idx="1"/>
          </p:nvPr>
        </p:nvSpPr>
        <p:spPr>
          <a:xfrm>
            <a:off x="505027" y="4144181"/>
            <a:ext cx="8521522" cy="2358826"/>
          </a:xfrm>
          <a:prstGeom prst="rect">
            <a:avLst/>
          </a:prstGeom>
        </p:spPr>
        <p:txBody>
          <a:bodyPr/>
          <a:lstStyle/>
          <a:p>
            <a:pPr marL="457200" indent="-457200" algn="l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t>Kolik musíte sníst?</a:t>
            </a:r>
          </a:p>
          <a:p>
            <a:pPr marL="457200" indent="-457200" algn="l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t>Z každé skupiny potravin správné množství</a:t>
            </a:r>
          </a:p>
        </p:txBody>
      </p:sp>
      <p:pic>
        <p:nvPicPr>
          <p:cNvPr id="148" name="Afbeelding 6" descr="Afbeelding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24655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itel 1"/>
          <p:cNvSpPr txBox="1"/>
          <p:nvPr>
            <p:ph type="ctrTitle"/>
          </p:nvPr>
        </p:nvSpPr>
        <p:spPr>
          <a:xfrm>
            <a:off x="3055192" y="2104605"/>
            <a:ext cx="6081615" cy="766552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Organizace stravování</a:t>
            </a:r>
          </a:p>
        </p:txBody>
      </p:sp>
      <p:sp>
        <p:nvSpPr>
          <p:cNvPr id="151" name="Ondertitel 2"/>
          <p:cNvSpPr txBox="1"/>
          <p:nvPr>
            <p:ph type="subTitle" idx="1"/>
          </p:nvPr>
        </p:nvSpPr>
        <p:spPr>
          <a:xfrm>
            <a:off x="1162461" y="2916141"/>
            <a:ext cx="9564711" cy="3773509"/>
          </a:xfrm>
          <a:prstGeom prst="rect">
            <a:avLst/>
          </a:prstGeom>
        </p:spPr>
        <p:txBody>
          <a:bodyPr/>
          <a:lstStyle/>
          <a:p>
            <a:pPr algn="l" defTabSz="438911">
              <a:lnSpc>
                <a:spcPct val="80000"/>
              </a:lnSpc>
              <a:spcBef>
                <a:spcPts val="500"/>
              </a:spcBef>
              <a:defRPr b="1" sz="2592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Příprava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  <a:r>
              <a:t>Jaké produkty koupit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  <a:r>
              <a:t>Ujistěte se, že máte v lednici dobré a zdravé produkty 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  <a:r>
              <a:t>Ujistěte se, že máte správné recepty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  <a:r>
              <a:t>Připravte si jídlo včas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</a:p>
          <a:p>
            <a:pPr algn="l" defTabSz="438911">
              <a:lnSpc>
                <a:spcPct val="80000"/>
              </a:lnSpc>
              <a:spcBef>
                <a:spcPts val="500"/>
              </a:spcBef>
              <a:defRPr b="1" sz="2592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Struktura stravování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  <a:r>
              <a:t>6 x za den</a:t>
            </a:r>
          </a:p>
          <a:p>
            <a:pPr algn="l" defTabSz="438911">
              <a:lnSpc>
                <a:spcPct val="80000"/>
              </a:lnSpc>
              <a:spcBef>
                <a:spcPts val="500"/>
              </a:spcBef>
              <a:buSzPct val="100000"/>
              <a:buChar char="-"/>
              <a:defRPr sz="2592">
                <a:solidFill>
                  <a:srgbClr val="000000"/>
                </a:solidFill>
              </a:defRPr>
            </a:pPr>
            <a:r>
              <a:t>Tyto momenty si naplánujte</a:t>
            </a:r>
          </a:p>
        </p:txBody>
      </p:sp>
      <p:pic>
        <p:nvPicPr>
          <p:cNvPr id="152" name="Afbeelding 6" descr="Afbeelding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51047"/>
            <a:ext cx="12192000" cy="211066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Afbeelding 1" descr="Afbeelding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60693" y="2827153"/>
            <a:ext cx="3428816" cy="4181482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Titel 3"/>
          <p:cNvSpPr txBox="1"/>
          <p:nvPr/>
        </p:nvSpPr>
        <p:spPr>
          <a:xfrm>
            <a:off x="4048931" y="3120220"/>
            <a:ext cx="8229602" cy="653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/>
            </a:lvl1pPr>
          </a:lstStyle>
          <a:p>
            <a:pPr/>
            <a:r>
              <a:t>Dotazy</a:t>
            </a:r>
          </a:p>
        </p:txBody>
      </p:sp>
      <p:pic>
        <p:nvPicPr>
          <p:cNvPr id="156" name="Afbeelding 2" descr="Afbeelding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2000" cy="24655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